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57"/>
  </p:notesMasterIdLst>
  <p:sldIdLst>
    <p:sldId id="258" r:id="rId2"/>
    <p:sldId id="259" r:id="rId3"/>
    <p:sldId id="261" r:id="rId4"/>
    <p:sldId id="262" r:id="rId5"/>
    <p:sldId id="311" r:id="rId6"/>
    <p:sldId id="312" r:id="rId7"/>
    <p:sldId id="313" r:id="rId8"/>
    <p:sldId id="358" r:id="rId9"/>
    <p:sldId id="314" r:id="rId10"/>
    <p:sldId id="315" r:id="rId11"/>
    <p:sldId id="359" r:id="rId12"/>
    <p:sldId id="316" r:id="rId13"/>
    <p:sldId id="317" r:id="rId14"/>
    <p:sldId id="318" r:id="rId15"/>
    <p:sldId id="319" r:id="rId16"/>
    <p:sldId id="320" r:id="rId17"/>
    <p:sldId id="321" r:id="rId18"/>
    <p:sldId id="360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57" r:id="rId27"/>
    <p:sldId id="354" r:id="rId28"/>
    <p:sldId id="329" r:id="rId29"/>
    <p:sldId id="355" r:id="rId30"/>
    <p:sldId id="330" r:id="rId31"/>
    <p:sldId id="356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61" r:id="rId55"/>
    <p:sldId id="353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E31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94660"/>
  </p:normalViewPr>
  <p:slideViewPr>
    <p:cSldViewPr snapToObjects="1">
      <p:cViewPr varScale="1">
        <p:scale>
          <a:sx n="69" d="100"/>
          <a:sy n="69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783200-4961-4783-BE9E-0D8ABA15EFB2}" type="datetimeFigureOut">
              <a:rPr lang="en-US"/>
              <a:pPr>
                <a:defRPr/>
              </a:pPr>
              <a:t>10/12/2011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515ADC-0BCC-4830-A00E-E169805D2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DED7A4D6-8A21-4388-9BD7-87D62FFD8622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4882B457-ADFA-44CF-8BA0-F9CFE93011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37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0DBB7A38-0CF0-4C52-9512-9C42DAC0EB5D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B6E2A7BF-EE2D-4F22-A05E-55B7A491E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000000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0000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rgbClr val="000000"/>
                </a:solidFill>
                <a:effectLst/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57 Condensed"/>
              </a:defRPr>
            </a:lvl1pPr>
            <a:lvl2pPr>
              <a:defRPr>
                <a:solidFill>
                  <a:srgbClr val="000000"/>
                </a:solidFill>
                <a:latin typeface="Helvetica 57 Condensed"/>
              </a:defRPr>
            </a:lvl2pPr>
            <a:lvl3pPr>
              <a:defRPr>
                <a:solidFill>
                  <a:srgbClr val="000000"/>
                </a:solidFill>
                <a:latin typeface="Helvetica 57 Condensed"/>
              </a:defRPr>
            </a:lvl3pPr>
            <a:lvl4pPr>
              <a:defRPr>
                <a:solidFill>
                  <a:srgbClr val="000000"/>
                </a:solidFill>
                <a:latin typeface="Helvetica 57 Condensed"/>
              </a:defRPr>
            </a:lvl4pPr>
            <a:lvl5pPr>
              <a:defRPr>
                <a:solidFill>
                  <a:srgbClr val="000000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1DEBB8B3-B6AC-4430-9680-8E1612B23AEE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EF2C56FD-190F-4154-A6A2-E5028483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37"/>
            <a:ext cx="8229600" cy="806400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  <a:effectLst/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57 Condensed"/>
              </a:defRPr>
            </a:lvl1pPr>
            <a:lvl2pPr>
              <a:defRPr>
                <a:solidFill>
                  <a:srgbClr val="000000"/>
                </a:solidFill>
                <a:latin typeface="Helvetica 57 Condensed"/>
              </a:defRPr>
            </a:lvl2pPr>
            <a:lvl3pPr>
              <a:defRPr>
                <a:solidFill>
                  <a:srgbClr val="000000"/>
                </a:solidFill>
                <a:latin typeface="Helvetica 57 Condensed"/>
              </a:defRPr>
            </a:lvl3pPr>
            <a:lvl4pPr>
              <a:defRPr>
                <a:solidFill>
                  <a:srgbClr val="000000"/>
                </a:solidFill>
                <a:latin typeface="Helvetica 57 Condensed"/>
              </a:defRPr>
            </a:lvl4pPr>
            <a:lvl5pPr>
              <a:defRPr>
                <a:solidFill>
                  <a:srgbClr val="000000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ABE28888-38C9-4EDD-985C-49065F802DAA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95DC2D8D-697F-4A55-8BA1-4C1FD1456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62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AF4DD420-99CD-4495-BB29-6EE77C969FBD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954CBBDA-0D63-47F7-9E09-E63D08425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00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13D8E535-D3CF-400D-B645-ED4F531E3646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6197E2F8-E675-459D-AC39-EBBB88674A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62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F6444060-E9AC-4398-8C03-D7E1C1348A2D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711C73A0-855C-43E9-99F0-55E21E386B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E837F381-A27C-4A3D-8956-EE82B361D680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A5B4B9D8-8B1C-45D9-9FCA-6020F2B3B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DD4C1E4D-C464-4DEB-A774-55F570DD615C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BFEB8986-D2F6-4F04-B319-4B39561EF9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5F288B1D-8E7E-457E-952B-5FC95259A677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FC313A30-C04B-4C0E-8E41-86FA1DDF3E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37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AD5E3378-F9F9-4077-8E3F-E0D3141D2C7F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ADC4BAD9-72BD-49B1-A5AD-2811BF2A0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36FE3007-EEB0-480C-B6E2-01D76B6682BF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937797BF-C224-4D4B-9E76-713A22012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37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E5068D1D-878C-4107-A7F9-1398DA02A62D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FB725555-E273-4720-8940-EE3BC9EADB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000000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0000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rgbClr val="000000"/>
                </a:solidFill>
                <a:effectLst/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5EDB6348-E502-4043-9887-6A4160E42CDE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8BB3F684-880D-4C4D-958C-9EBB3186E4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00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68A06D7D-1D5B-41ED-A28F-FEE4B767ACF6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2DDA32DB-F22D-4A18-B500-51D1350ADE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37"/>
            <a:ext cx="8229600" cy="806400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  <a:effectLst/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AC62A0F1-80DB-40A2-8056-7855D1575E24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9FBA86B9-4102-4BF1-9B3F-9AF2B5E2F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FF7B-9003-4824-BCD1-E73E2D874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000000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000000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62"/>
            <a:ext cx="8229600" cy="808038"/>
          </a:xfrm>
        </p:spPr>
        <p:txBody>
          <a:bodyPr/>
          <a:lstStyle>
            <a:lvl1pPr algn="l">
              <a:defRPr baseline="0">
                <a:solidFill>
                  <a:srgbClr val="000000"/>
                </a:solidFill>
                <a:effectLst/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57 Condensed"/>
              </a:defRPr>
            </a:lvl1pPr>
            <a:lvl2pPr>
              <a:defRPr>
                <a:solidFill>
                  <a:srgbClr val="000000"/>
                </a:solidFill>
                <a:latin typeface="Helvetica 57 Condensed"/>
              </a:defRPr>
            </a:lvl2pPr>
            <a:lvl3pPr>
              <a:defRPr>
                <a:solidFill>
                  <a:srgbClr val="000000"/>
                </a:solidFill>
                <a:latin typeface="Helvetica 57 Condensed"/>
              </a:defRPr>
            </a:lvl3pPr>
            <a:lvl4pPr>
              <a:defRPr>
                <a:solidFill>
                  <a:srgbClr val="000000"/>
                </a:solidFill>
                <a:latin typeface="Helvetica 57 Condensed"/>
              </a:defRPr>
            </a:lvl4pPr>
            <a:lvl5pPr>
              <a:defRPr>
                <a:solidFill>
                  <a:srgbClr val="000000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F4C052D3-32CB-4217-AE68-7EC103569380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B1F00891-787E-44BC-BCF7-07763273D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00"/>
            <a:ext cx="8229600" cy="806400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  <a:effectLst/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57 Condensed"/>
              </a:defRPr>
            </a:lvl1pPr>
            <a:lvl2pPr>
              <a:defRPr>
                <a:solidFill>
                  <a:srgbClr val="000000"/>
                </a:solidFill>
                <a:latin typeface="Helvetica 57 Condensed"/>
              </a:defRPr>
            </a:lvl2pPr>
            <a:lvl3pPr>
              <a:defRPr>
                <a:solidFill>
                  <a:srgbClr val="000000"/>
                </a:solidFill>
                <a:latin typeface="Helvetica 57 Condensed"/>
              </a:defRPr>
            </a:lvl3pPr>
            <a:lvl4pPr>
              <a:defRPr>
                <a:solidFill>
                  <a:srgbClr val="000000"/>
                </a:solidFill>
                <a:latin typeface="Helvetica 57 Condensed"/>
              </a:defRPr>
            </a:lvl4pPr>
            <a:lvl5pPr>
              <a:defRPr>
                <a:solidFill>
                  <a:srgbClr val="000000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CF1A3A87-C364-4112-9D1E-90E702368B7A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50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220AEAA2-8E19-4799-86EC-CCED0EA8E9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14400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rgbClr val="FFFFFF"/>
                </a:solidFill>
                <a:effectLst/>
                <a:latin typeface="Helvetica 57 Condensed"/>
                <a:cs typeface="HelveticaNeue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57 Condensed"/>
                <a:cs typeface="HelveticaNeue Light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Dk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808038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  <a:cs typeface="Arial (Headings)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CBE2003E-1387-4F93-9A18-018DF1256497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038600" y="6492875"/>
            <a:ext cx="685800" cy="365125"/>
          </a:xfrm>
        </p:spPr>
        <p:txBody>
          <a:bodyPr/>
          <a:lstStyle>
            <a:lvl1pPr algn="ctr"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7FB1CDAA-F9D3-4FBF-849E-3651AD2EF1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k_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037"/>
            <a:ext cx="8229600" cy="806400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57 Condense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3992563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57 Condensed"/>
              </a:defRPr>
            </a:lvl1pPr>
            <a:lvl2pPr>
              <a:defRPr>
                <a:solidFill>
                  <a:srgbClr val="FFFFFF"/>
                </a:solidFill>
                <a:latin typeface="Helvetica 57 Condensed"/>
              </a:defRPr>
            </a:lvl2pPr>
            <a:lvl3pPr>
              <a:defRPr>
                <a:solidFill>
                  <a:srgbClr val="FFFFFF"/>
                </a:solidFill>
                <a:latin typeface="Helvetica 57 Condensed"/>
              </a:defRPr>
            </a:lvl3pPr>
            <a:lvl4pPr>
              <a:defRPr>
                <a:solidFill>
                  <a:srgbClr val="FFFFFF"/>
                </a:solidFill>
                <a:latin typeface="Helvetica 57 Condensed"/>
              </a:defRPr>
            </a:lvl4pPr>
            <a:lvl5pPr>
              <a:defRPr>
                <a:solidFill>
                  <a:srgbClr val="FFFFFF"/>
                </a:solidFill>
                <a:latin typeface="Helvetica 57 Condense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6492875"/>
            <a:ext cx="2133600" cy="36512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latin typeface="Helvetica 57 Condensed"/>
              </a:defRPr>
            </a:lvl1pPr>
          </a:lstStyle>
          <a:p>
            <a:pPr>
              <a:defRPr/>
            </a:pPr>
            <a:fld id="{05D6290E-10A7-42B4-A9C7-A383F24BA831}" type="datetimeFigureOut">
              <a:rPr lang="en-US"/>
              <a:pPr>
                <a:defRPr/>
              </a:pPr>
              <a:t>10/12/2011</a:t>
            </a:fld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 sz="1000" baseline="0">
                <a:solidFill>
                  <a:schemeClr val="bg1">
                    <a:lumMod val="85000"/>
                  </a:schemeClr>
                </a:solidFill>
                <a:latin typeface="Helvetica 57 Condensed"/>
              </a:defRPr>
            </a:lvl1pPr>
          </a:lstStyle>
          <a:p>
            <a:pPr>
              <a:defRPr/>
            </a:pPr>
            <a:fld id="{CDD4C931-9918-4B91-ACC6-71FDD004E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82296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3518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3A8117-BA65-44D7-8E6B-259BC1BAADA2}" type="datetimeFigureOut">
              <a:rPr lang="en-US"/>
              <a:pPr>
                <a:defRPr/>
              </a:pPr>
              <a:t>10/12/2011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AF9DFE-DF53-4B9E-9528-F46778869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Helvetica 57 Condensed"/>
          <a:ea typeface="HelveticaNeue Condensed" pitchFamily="2" charset="0"/>
          <a:cs typeface="HelveticaNeue Condense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 57 Condensed"/>
          <a:ea typeface="HelveticaNeue Condensed" pitchFamily="2" charset="0"/>
          <a:cs typeface="HelveticaNeue Condensed" pitchFamily="2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Helvetica 57 Condensed"/>
          <a:ea typeface="HelveticaNeue Condensed" pitchFamily="2" charset="0"/>
          <a:cs typeface="HelveticaNeue Condense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Helvetica 57 Condensed"/>
          <a:ea typeface="HelveticaNeue Condensed" pitchFamily="2" charset="0"/>
          <a:cs typeface="HelveticaNeue Condense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Helvetica 57 Condensed"/>
          <a:ea typeface="HelveticaNeue Condensed" pitchFamily="2" charset="0"/>
          <a:cs typeface="HelveticaNeue Condense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Helvetica 57 Condensed"/>
          <a:ea typeface="HelveticaNeue Condensed" pitchFamily="2" charset="0"/>
          <a:cs typeface="HelveticaNeue Condense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Helvetica 57 Condensed"/>
          <a:ea typeface="HelveticaNeue Condensed" pitchFamily="2" charset="0"/>
          <a:cs typeface="HelveticaNeue Condense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71550" y="765175"/>
            <a:ext cx="8020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5400" i="1" dirty="0">
                <a:solidFill>
                  <a:srgbClr val="FFA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Dragons on the Wing: </a:t>
            </a:r>
            <a:r>
              <a:rPr lang="fr-CA" sz="5400" i="1" dirty="0" err="1">
                <a:solidFill>
                  <a:srgbClr val="FFA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Exploring</a:t>
            </a:r>
            <a:r>
              <a:rPr lang="fr-CA" sz="5400" i="1" dirty="0">
                <a:solidFill>
                  <a:srgbClr val="FFA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5400" i="1" dirty="0" err="1">
                <a:solidFill>
                  <a:srgbClr val="FFA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Dragonflies</a:t>
            </a:r>
            <a:r>
              <a:rPr lang="fr-CA" sz="5400" i="1" dirty="0">
                <a:solidFill>
                  <a:srgbClr val="FFA3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!</a:t>
            </a:r>
            <a:endParaRPr lang="en-US" sz="5400" i="1" dirty="0">
              <a:solidFill>
                <a:srgbClr val="FFA3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33795" name="Picture 9" descr="Amber-winged Spreadwing resample 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9363"/>
            <a:ext cx="400843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1" descr="Lance-tipped Darner flight Pelerin 2006 9 5 1"/>
          <p:cNvPicPr>
            <a:picLocks noChangeAspect="1" noChangeArrowheads="1"/>
          </p:cNvPicPr>
          <p:nvPr/>
        </p:nvPicPr>
        <p:blipFill>
          <a:blip r:embed="rId3"/>
          <a:srcRect l="8064" r="8064"/>
          <a:stretch>
            <a:fillRect/>
          </a:stretch>
        </p:blipFill>
        <p:spPr bwMode="auto">
          <a:xfrm>
            <a:off x="4343400" y="2522538"/>
            <a:ext cx="4648200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From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smallest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to the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biggest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 New Brunswick…</a:t>
            </a:r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pSp>
        <p:nvGrpSpPr>
          <p:cNvPr id="44044" name="Group 16"/>
          <p:cNvGrpSpPr>
            <a:grpSpLocks/>
          </p:cNvGrpSpPr>
          <p:nvPr/>
        </p:nvGrpSpPr>
        <p:grpSpPr bwMode="auto">
          <a:xfrm>
            <a:off x="1066800" y="4419600"/>
            <a:ext cx="990600" cy="304800"/>
            <a:chOff x="720" y="2832"/>
            <a:chExt cx="624" cy="192"/>
          </a:xfrm>
        </p:grpSpPr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>
              <a:off x="720" y="2928"/>
              <a:ext cx="624" cy="0"/>
            </a:xfrm>
            <a:prstGeom prst="line">
              <a:avLst/>
            </a:prstGeom>
            <a:noFill/>
            <a:ln w="9525">
              <a:solidFill>
                <a:srgbClr val="FFA31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133" name="Line 13"/>
            <p:cNvSpPr>
              <a:spLocks noChangeShapeType="1"/>
            </p:cNvSpPr>
            <p:nvPr/>
          </p:nvSpPr>
          <p:spPr bwMode="auto">
            <a:xfrm>
              <a:off x="720" y="2832"/>
              <a:ext cx="0" cy="192"/>
            </a:xfrm>
            <a:prstGeom prst="line">
              <a:avLst/>
            </a:prstGeom>
            <a:noFill/>
            <a:ln w="9525">
              <a:solidFill>
                <a:srgbClr val="FFA31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134" name="Line 14"/>
            <p:cNvSpPr>
              <a:spLocks noChangeShapeType="1"/>
            </p:cNvSpPr>
            <p:nvPr/>
          </p:nvSpPr>
          <p:spPr bwMode="auto">
            <a:xfrm>
              <a:off x="1344" y="2832"/>
              <a:ext cx="0" cy="192"/>
            </a:xfrm>
            <a:prstGeom prst="line">
              <a:avLst/>
            </a:prstGeom>
            <a:noFill/>
            <a:ln w="9525">
              <a:solidFill>
                <a:srgbClr val="FFA31B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295400" y="4648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1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 cm</a:t>
            </a:r>
            <a:endParaRPr lang="en-US" sz="1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19400" y="1676400"/>
            <a:ext cx="6096000" cy="5014913"/>
            <a:chOff x="2819400" y="1676400"/>
            <a:chExt cx="6096000" cy="5014913"/>
          </a:xfrm>
        </p:grpSpPr>
        <p:pic>
          <p:nvPicPr>
            <p:cNvPr id="44037" name="Picture 10" descr="Dragonhunt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19400" y="1676400"/>
              <a:ext cx="6096000" cy="4267200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</p:spPr>
        </p:pic>
        <p:grpSp>
          <p:nvGrpSpPr>
            <p:cNvPr id="44038" name="Group 21"/>
            <p:cNvGrpSpPr>
              <a:grpSpLocks/>
            </p:cNvGrpSpPr>
            <p:nvPr/>
          </p:nvGrpSpPr>
          <p:grpSpPr bwMode="auto">
            <a:xfrm>
              <a:off x="4114800" y="6019800"/>
              <a:ext cx="3810000" cy="671513"/>
              <a:chOff x="2592" y="3792"/>
              <a:chExt cx="2400" cy="423"/>
            </a:xfrm>
          </p:grpSpPr>
          <p:sp>
            <p:nvSpPr>
              <p:cNvPr id="5137" name="Line 17"/>
              <p:cNvSpPr>
                <a:spLocks noChangeShapeType="1"/>
              </p:cNvSpPr>
              <p:nvPr/>
            </p:nvSpPr>
            <p:spPr bwMode="auto">
              <a:xfrm>
                <a:off x="2592" y="3984"/>
                <a:ext cx="2400" cy="0"/>
              </a:xfrm>
              <a:prstGeom prst="line">
                <a:avLst/>
              </a:prstGeom>
              <a:noFill/>
              <a:ln w="9525">
                <a:solidFill>
                  <a:srgbClr val="FFA31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5138" name="Line 18"/>
              <p:cNvSpPr>
                <a:spLocks noChangeShapeType="1"/>
              </p:cNvSpPr>
              <p:nvPr/>
            </p:nvSpPr>
            <p:spPr bwMode="auto">
              <a:xfrm>
                <a:off x="2592" y="3792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FFA31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5139" name="Line 19"/>
              <p:cNvSpPr>
                <a:spLocks noChangeShapeType="1"/>
              </p:cNvSpPr>
              <p:nvPr/>
            </p:nvSpPr>
            <p:spPr bwMode="auto">
              <a:xfrm>
                <a:off x="4992" y="3792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FFA31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5140" name="Text Box 20"/>
              <p:cNvSpPr txBox="1">
                <a:spLocks noChangeArrowheads="1"/>
              </p:cNvSpPr>
              <p:nvPr/>
            </p:nvSpPr>
            <p:spPr bwMode="auto">
              <a:xfrm>
                <a:off x="3456" y="3984"/>
                <a:ext cx="8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fr-CA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8 cm</a:t>
                </a:r>
                <a:endParaRPr lang="en-US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</p:grpSp>
      </p:grpSp>
      <p:pic>
        <p:nvPicPr>
          <p:cNvPr id="17" name="Picture 16" descr="Elfin Skimmer Stuarts Bog 1a 2008 7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0" y="3335779"/>
            <a:ext cx="1707840" cy="1083821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1480" y="3058780"/>
            <a:ext cx="1707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fr-CA" sz="12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Elfin</a:t>
            </a: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12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Skimmer</a:t>
            </a: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  <a:endParaRPr lang="en-US" sz="1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2068" y="3602751"/>
            <a:ext cx="1728192" cy="2033587"/>
            <a:chOff x="611560" y="2684363"/>
            <a:chExt cx="1728192" cy="2033587"/>
          </a:xfrm>
        </p:grpSpPr>
        <p:grpSp>
          <p:nvGrpSpPr>
            <p:cNvPr id="10" name="Group 9"/>
            <p:cNvGrpSpPr/>
            <p:nvPr/>
          </p:nvGrpSpPr>
          <p:grpSpPr>
            <a:xfrm>
              <a:off x="800100" y="4212351"/>
              <a:ext cx="1035596" cy="505599"/>
              <a:chOff x="1066800" y="4419600"/>
              <a:chExt cx="990600" cy="505599"/>
            </a:xfrm>
          </p:grpSpPr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>
                <a:off x="1066800" y="4419600"/>
                <a:ext cx="990600" cy="304800"/>
                <a:chOff x="720" y="2832"/>
                <a:chExt cx="624" cy="192"/>
              </a:xfrm>
            </p:grpSpPr>
            <p:sp>
              <p:nvSpPr>
                <p:cNvPr id="6" name="Line 12"/>
                <p:cNvSpPr>
                  <a:spLocks noChangeShapeType="1"/>
                </p:cNvSpPr>
                <p:nvPr/>
              </p:nvSpPr>
              <p:spPr bwMode="auto">
                <a:xfrm>
                  <a:off x="720" y="2928"/>
                  <a:ext cx="624" cy="0"/>
                </a:xfrm>
                <a:prstGeom prst="line">
                  <a:avLst/>
                </a:prstGeom>
                <a:noFill/>
                <a:ln w="9525">
                  <a:solidFill>
                    <a:srgbClr val="FFA31B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" name="Line 13"/>
                <p:cNvSpPr>
                  <a:spLocks noChangeShapeType="1"/>
                </p:cNvSpPr>
                <p:nvPr/>
              </p:nvSpPr>
              <p:spPr bwMode="auto">
                <a:xfrm>
                  <a:off x="720" y="283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A31B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" name="Line 14"/>
                <p:cNvSpPr>
                  <a:spLocks noChangeShapeType="1"/>
                </p:cNvSpPr>
                <p:nvPr/>
              </p:nvSpPr>
              <p:spPr bwMode="auto">
                <a:xfrm>
                  <a:off x="1344" y="283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FFA31B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</p:grpSp>
          <p:sp>
            <p:nvSpPr>
              <p:cNvPr id="5" name="Text Box 15"/>
              <p:cNvSpPr txBox="1">
                <a:spLocks noChangeArrowheads="1"/>
              </p:cNvSpPr>
              <p:nvPr/>
            </p:nvSpPr>
            <p:spPr bwMode="auto">
              <a:xfrm>
                <a:off x="1295400" y="4648200"/>
                <a:ext cx="7620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fr-CA" sz="12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1.8 </a:t>
                </a:r>
                <a:r>
                  <a:rPr lang="fr-CA" sz="12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cm</a:t>
                </a:r>
                <a:endParaRPr lang="en-US" sz="12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</p:grpSp>
        <p:pic>
          <p:nvPicPr>
            <p:cNvPr id="9" name="Picture 8" descr="DSC0916-Nanophya-male.jpg"/>
            <p:cNvPicPr>
              <a:picLocks noChangeAspect="1"/>
            </p:cNvPicPr>
            <p:nvPr/>
          </p:nvPicPr>
          <p:blipFill>
            <a:blip r:embed="rId2"/>
            <a:srcRect r="9281"/>
            <a:stretch>
              <a:fillRect/>
            </a:stretch>
          </p:blipFill>
          <p:spPr>
            <a:xfrm>
              <a:off x="611560" y="2684363"/>
              <a:ext cx="1728192" cy="127158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771801" y="1772816"/>
            <a:ext cx="5692246" cy="4807037"/>
            <a:chOff x="3131839" y="1163514"/>
            <a:chExt cx="5332207" cy="4302981"/>
          </a:xfrm>
        </p:grpSpPr>
        <p:pic>
          <p:nvPicPr>
            <p:cNvPr id="12" name="Picture 11" descr="GIANT_RB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1839" y="1163514"/>
              <a:ext cx="5332207" cy="3710825"/>
            </a:xfrm>
            <a:prstGeom prst="rect">
              <a:avLst/>
            </a:prstGeom>
          </p:spPr>
        </p:pic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3563888" y="4794982"/>
              <a:ext cx="4392488" cy="671513"/>
              <a:chOff x="2592" y="3792"/>
              <a:chExt cx="2400" cy="423"/>
            </a:xfrm>
          </p:grpSpPr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2592" y="3984"/>
                <a:ext cx="2400" cy="0"/>
              </a:xfrm>
              <a:prstGeom prst="line">
                <a:avLst/>
              </a:prstGeom>
              <a:noFill/>
              <a:ln w="9525">
                <a:solidFill>
                  <a:srgbClr val="FFA31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2592" y="3792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FFA31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4992" y="3792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FFA31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4" name="Text Box 20"/>
              <p:cNvSpPr txBox="1">
                <a:spLocks noChangeArrowheads="1"/>
              </p:cNvSpPr>
              <p:nvPr/>
            </p:nvSpPr>
            <p:spPr bwMode="auto">
              <a:xfrm>
                <a:off x="3456" y="3984"/>
                <a:ext cx="8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fr-CA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12 </a:t>
                </a:r>
                <a:r>
                  <a:rPr lang="fr-CA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lt"/>
                  </a:rPr>
                  <a:t>cm</a:t>
                </a:r>
                <a:endParaRPr 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endParaRPr>
              </a:p>
            </p:txBody>
          </p:sp>
        </p:grpSp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40608" y="654968"/>
            <a:ext cx="79119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From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smallest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to the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biggest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 </a:t>
            </a:r>
            <a:r>
              <a:rPr lang="fr-CA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WORLD…</a:t>
            </a:r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95536" y="3325752"/>
            <a:ext cx="2376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fr-CA" sz="12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Pygmy</a:t>
            </a: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12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Scarlet</a:t>
            </a: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12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Skimmer</a:t>
            </a:r>
            <a:r>
              <a:rPr lang="fr-CA" sz="12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  <a:endParaRPr lang="en-US" sz="12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771800" y="1249596"/>
            <a:ext cx="56922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GIANT </a:t>
            </a:r>
            <a:r>
              <a:rPr lang="fr-CA" sz="28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Petaltail</a:t>
            </a:r>
            <a:endParaRPr lang="en-US" sz="28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4"/>
          <p:cNvSpPr>
            <a:spLocks noChangeArrowheads="1" noChangeShapeType="1" noTextEdit="1"/>
          </p:cNvSpPr>
          <p:nvPr/>
        </p:nvSpPr>
        <p:spPr bwMode="auto">
          <a:xfrm>
            <a:off x="2484438" y="228600"/>
            <a:ext cx="5237162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4000" kern="10">
                <a:ln w="9525">
                  <a:noFill/>
                  <a:round/>
                  <a:headEnd/>
                  <a:tailEnd/>
                </a:ln>
                <a:solidFill>
                  <a:srgbClr val="CECEE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An introduction to the species</a:t>
            </a:r>
          </a:p>
        </p:txBody>
      </p:sp>
      <p:sp>
        <p:nvSpPr>
          <p:cNvPr id="45059" name="WordArt 5"/>
          <p:cNvSpPr>
            <a:spLocks noChangeArrowheads="1" noChangeShapeType="1" noTextEdit="1"/>
          </p:cNvSpPr>
          <p:nvPr/>
        </p:nvSpPr>
        <p:spPr bwMode="auto">
          <a:xfrm>
            <a:off x="228600" y="990600"/>
            <a:ext cx="87630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2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1: the Damselflies- 21 species  in the park</a:t>
            </a:r>
          </a:p>
        </p:txBody>
      </p:sp>
      <p:pic>
        <p:nvPicPr>
          <p:cNvPr id="45060" name="Picture 6" descr="Northern Bl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6934200" cy="4852988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4"/>
          <p:cNvSpPr>
            <a:spLocks noChangeArrowheads="1" noChangeShapeType="1" noTextEdit="1"/>
          </p:cNvSpPr>
          <p:nvPr/>
        </p:nvSpPr>
        <p:spPr bwMode="auto">
          <a:xfrm>
            <a:off x="1295400" y="762000"/>
            <a:ext cx="769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Jewelwings : 1 species in the park,</a:t>
            </a:r>
          </a:p>
          <a:p>
            <a:r>
              <a:rPr lang="en-CA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3 species in NB</a:t>
            </a:r>
          </a:p>
        </p:txBody>
      </p:sp>
      <p:pic>
        <p:nvPicPr>
          <p:cNvPr id="46083" name="Picture 5" descr="Ebony Jewelwing"/>
          <p:cNvPicPr>
            <a:picLocks noChangeAspect="1" noChangeArrowheads="1"/>
          </p:cNvPicPr>
          <p:nvPr/>
        </p:nvPicPr>
        <p:blipFill>
          <a:blip r:embed="rId2"/>
          <a:srcRect l="7272"/>
          <a:stretch>
            <a:fillRect/>
          </a:stretch>
        </p:blipFill>
        <p:spPr bwMode="auto">
          <a:xfrm>
            <a:off x="1295400" y="1752600"/>
            <a:ext cx="6477000" cy="4889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4"/>
          <p:cNvSpPr>
            <a:spLocks noChangeArrowheads="1" noChangeShapeType="1" noTextEdit="1"/>
          </p:cNvSpPr>
          <p:nvPr/>
        </p:nvSpPr>
        <p:spPr bwMode="auto">
          <a:xfrm>
            <a:off x="1385888" y="1412875"/>
            <a:ext cx="652462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Spreadwings</a:t>
            </a:r>
          </a:p>
        </p:txBody>
      </p:sp>
      <p:pic>
        <p:nvPicPr>
          <p:cNvPr id="47107" name="Picture 5" descr="Emerald Spreadw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924175"/>
            <a:ext cx="4114800" cy="2879725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7108" name="Picture 6" descr="Amber-winged Spreadw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924175"/>
            <a:ext cx="4114800" cy="2879725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Spotted Spreadwing dorsal vertical 1a 2011 9 18 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04800"/>
            <a:ext cx="5397500" cy="59483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6248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Spotted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Spreadwing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4"/>
          <p:cNvSpPr>
            <a:spLocks noChangeArrowheads="1" noChangeShapeType="1" noTextEdit="1"/>
          </p:cNvSpPr>
          <p:nvPr/>
        </p:nvSpPr>
        <p:spPr bwMode="auto">
          <a:xfrm>
            <a:off x="381000" y="908050"/>
            <a:ext cx="8458200" cy="182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(Pond Damsels): </a:t>
            </a:r>
          </a:p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Most of the species</a:t>
            </a:r>
          </a:p>
        </p:txBody>
      </p:sp>
      <p:pic>
        <p:nvPicPr>
          <p:cNvPr id="49155" name="Picture 5" descr="Eastern Red Dams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141663"/>
            <a:ext cx="4114800" cy="2879725"/>
          </a:xfrm>
          <a:prstGeom prst="rect">
            <a:avLst/>
          </a:prstGeom>
          <a:noFill/>
          <a:ln w="25400">
            <a:solidFill>
              <a:srgbClr val="F00000"/>
            </a:solidFill>
            <a:miter lim="800000"/>
            <a:headEnd/>
            <a:tailEnd/>
          </a:ln>
        </p:spPr>
      </p:pic>
      <p:pic>
        <p:nvPicPr>
          <p:cNvPr id="49156" name="Picture 6" descr="Northern Blu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141663"/>
            <a:ext cx="4114800" cy="2879725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Taiga Bl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08025"/>
            <a:ext cx="7772400" cy="544195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riable Dancer Red Bank 2006 7 20 1fl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1"/>
            <a:ext cx="7287208" cy="5205148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91680" y="6237312"/>
            <a:ext cx="5904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Violet </a:t>
            </a:r>
            <a:r>
              <a:rPr lang="fr-CA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Dancer</a:t>
            </a:r>
            <a:r>
              <a:rPr lang="fr-CA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Eastern Red Damsel 1a 2011 6 28 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4075113" cy="2971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03" name="Picture 2" descr="Eastern Red Damsel female with homopteran prey 1a 2011 7 18 HR.jpg"/>
          <p:cNvPicPr>
            <a:picLocks noChangeAspect="1"/>
          </p:cNvPicPr>
          <p:nvPr/>
        </p:nvPicPr>
        <p:blipFill>
          <a:blip r:embed="rId3">
            <a:lum bright="-20000" contrast="10000"/>
          </a:blip>
          <a:srcRect/>
          <a:stretch>
            <a:fillRect/>
          </a:stretch>
        </p:blipFill>
        <p:spPr bwMode="auto">
          <a:xfrm>
            <a:off x="4495800" y="304800"/>
            <a:ext cx="4432300" cy="5257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04" name="Picture 3" descr="Eastern Red Damsel Pelerin 2006 7 1 1 best.jpg"/>
          <p:cNvPicPr>
            <a:picLocks noChangeAspect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228600" y="3429000"/>
            <a:ext cx="4054475" cy="2895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95799" y="5862637"/>
            <a:ext cx="445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fr-CA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Eastern</a:t>
            </a:r>
            <a:r>
              <a:rPr lang="fr-CA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Red</a:t>
            </a:r>
            <a:r>
              <a:rPr lang="fr-C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Damsel</a:t>
            </a:r>
            <a:endParaRPr lang="en-CA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denis doucet\My Documents\My Pictures\Exposi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596900"/>
            <a:ext cx="9161463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Azure Bluet Female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533400" y="609600"/>
            <a:ext cx="8001000" cy="56007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Northern Blu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610600" cy="6027738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Sphagnum Sprite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457200" y="549275"/>
            <a:ext cx="8229600" cy="5759450"/>
          </a:xfrm>
          <a:prstGeom prst="rect">
            <a:avLst/>
          </a:prstGeom>
          <a:noFill/>
          <a:ln w="25400">
            <a:solidFill>
              <a:srgbClr val="93DC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Eastern Forktail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2362200" y="228600"/>
            <a:ext cx="4427538" cy="6324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4"/>
          <p:cNvSpPr>
            <a:spLocks noChangeArrowheads="1" noChangeShapeType="1" noTextEdit="1"/>
          </p:cNvSpPr>
          <p:nvPr/>
        </p:nvSpPr>
        <p:spPr bwMode="auto">
          <a:xfrm>
            <a:off x="1619250" y="836613"/>
            <a:ext cx="6705600" cy="153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2: Dragonflies-</a:t>
            </a:r>
          </a:p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44 species in the park</a:t>
            </a:r>
          </a:p>
        </p:txBody>
      </p:sp>
      <p:pic>
        <p:nvPicPr>
          <p:cNvPr id="56323" name="Picture 5" descr="Black-tipped Dar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514600"/>
            <a:ext cx="2781300" cy="4041775"/>
          </a:xfrm>
          <a:prstGeom prst="rect">
            <a:avLst/>
          </a:prstGeom>
          <a:noFill/>
          <a:ln w="25400">
            <a:solidFill>
              <a:srgbClr val="CCFFCC"/>
            </a:solidFill>
            <a:miter lim="800000"/>
            <a:headEnd/>
            <a:tailEnd/>
          </a:ln>
        </p:spPr>
      </p:pic>
      <p:pic>
        <p:nvPicPr>
          <p:cNvPr id="56324" name="Picture 10" descr="Ch-faced Meadowh Sackv Waterf Park Aug 17 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514600"/>
            <a:ext cx="5029200" cy="40243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4"/>
          <p:cNvSpPr>
            <a:spLocks noChangeArrowheads="1" noChangeShapeType="1" noTextEdit="1"/>
          </p:cNvSpPr>
          <p:nvPr/>
        </p:nvSpPr>
        <p:spPr bwMode="auto">
          <a:xfrm>
            <a:off x="1447800" y="908050"/>
            <a:ext cx="6324600" cy="996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Darners</a:t>
            </a:r>
          </a:p>
        </p:txBody>
      </p:sp>
      <p:pic>
        <p:nvPicPr>
          <p:cNvPr id="57347" name="Picture 5" descr="Canada Dar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0"/>
            <a:ext cx="2933700" cy="4191000"/>
          </a:xfrm>
          <a:prstGeom prst="rect">
            <a:avLst/>
          </a:prstGeom>
          <a:noFill/>
          <a:ln w="25400">
            <a:solidFill>
              <a:srgbClr val="93DC00"/>
            </a:solidFill>
            <a:miter lim="800000"/>
            <a:headEnd/>
            <a:tailEnd/>
          </a:ln>
        </p:spPr>
      </p:pic>
      <p:pic>
        <p:nvPicPr>
          <p:cNvPr id="57348" name="Picture 10" descr="Lance-tipped Darner KNP Callendars Beach 1a 2009 8 1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3200400" y="2286000"/>
            <a:ext cx="2790825" cy="4191000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57349" name="Picture 11" descr="Black-tipped Darner Callendars KNP 1a 2009 8 6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6096000" y="2286000"/>
            <a:ext cx="2790825" cy="4191000"/>
          </a:xfrm>
          <a:prstGeom prst="rect">
            <a:avLst/>
          </a:prstGeom>
          <a:noFill/>
          <a:ln w="25400">
            <a:solidFill>
              <a:srgbClr val="33CCCC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ce-tipped Darner flight Pelerin 2006 9 5 1b fl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2"/>
            <a:ext cx="7920880" cy="528058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5800" y="6157913"/>
            <a:ext cx="845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Which Darner am I?</a:t>
            </a:r>
            <a:endParaRPr lang="en-CA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le shebang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76456" cy="5661059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Variable Darner flight Pelerin 2006 9 9 1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19347" t="20317" r="19276" b="23875"/>
          <a:stretch>
            <a:fillRect/>
          </a:stretch>
        </p:blipFill>
        <p:spPr bwMode="auto">
          <a:xfrm>
            <a:off x="304800" y="304800"/>
            <a:ext cx="8534400" cy="5543550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6157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Variable Darner in flight</a:t>
            </a:r>
          </a:p>
        </p:txBody>
      </p:sp>
    </p:spTree>
  </p:cSld>
  <p:clrMapOvr>
    <a:masterClrMapping/>
  </p:clrMapOvr>
  <p:transition spd="slow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Variable Darner Pelerin wheel 2006 9 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575" y="765175"/>
            <a:ext cx="7254875" cy="518160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5800" y="6157913"/>
            <a:ext cx="7847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Variable Darners mating</a:t>
            </a:r>
            <a:endParaRPr lang="en-CA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arte satellite Kouch.jpg"/>
          <p:cNvPicPr>
            <a:picLocks noChangeAspect="1"/>
          </p:cNvPicPr>
          <p:nvPr/>
        </p:nvPicPr>
        <p:blipFill>
          <a:blip r:embed="rId2">
            <a:lum bright="-2000" contrast="6000"/>
          </a:blip>
          <a:srcRect/>
          <a:stretch>
            <a:fillRect/>
          </a:stretch>
        </p:blipFill>
        <p:spPr bwMode="auto">
          <a:xfrm>
            <a:off x="2339975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Black-tipped Dar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300538" cy="62484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59395" name="Picture 5" descr="Shadow Dar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4373563" cy="62484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Shadow Darner Pelerin flight 2006 9 16 1 big bri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765175"/>
            <a:ext cx="7359650" cy="5256213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5800" y="6157913"/>
            <a:ext cx="7847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Shadow Darner in flight</a:t>
            </a:r>
            <a:endParaRPr lang="en-CA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Harlequin Darner male KNP 4d 2009 7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4059238" cy="6096000"/>
          </a:xfrm>
          <a:prstGeom prst="rect">
            <a:avLst/>
          </a:prstGeom>
          <a:noFill/>
          <a:ln w="25400">
            <a:solidFill>
              <a:srgbClr val="FFF05F"/>
            </a:solidFill>
            <a:miter lim="800000"/>
            <a:headEnd/>
            <a:tailEnd/>
          </a:ln>
        </p:spPr>
      </p:pic>
      <p:pic>
        <p:nvPicPr>
          <p:cNvPr id="60419" name="Picture 6" descr="Subarctic Darner 1a AE bog rte 123 2007-08-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8600"/>
            <a:ext cx="3733800" cy="60960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55650" y="6324600"/>
            <a:ext cx="7778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Harlequin Darner and Subarctic Darner</a:t>
            </a:r>
          </a:p>
        </p:txBody>
      </p:sp>
    </p:spTree>
  </p:cSld>
  <p:clrMapOvr>
    <a:masterClrMapping/>
  </p:clrMapOvr>
  <p:transition spd="slow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arctic Darner in flight 5e 2011 9 1 HR 5x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8" y="0"/>
            <a:ext cx="8747418" cy="6248400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33400" y="6248400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Subarctic Darner in flight</a:t>
            </a:r>
          </a:p>
        </p:txBody>
      </p:sp>
    </p:spTree>
  </p:cSld>
  <p:clrMapOvr>
    <a:masterClrMapping/>
  </p:clrMapOvr>
  <p:transition spd="slow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4"/>
          <p:cNvSpPr>
            <a:spLocks noChangeArrowheads="1" noChangeShapeType="1" noTextEdit="1"/>
          </p:cNvSpPr>
          <p:nvPr/>
        </p:nvSpPr>
        <p:spPr bwMode="auto">
          <a:xfrm>
            <a:off x="838200" y="895350"/>
            <a:ext cx="72961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(Spiketails): 2 species</a:t>
            </a:r>
          </a:p>
        </p:txBody>
      </p:sp>
      <p:pic>
        <p:nvPicPr>
          <p:cNvPr id="62467" name="Picture 5" descr="Twin-spotted Spiket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752600"/>
            <a:ext cx="3360738" cy="480060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62468" name="Picture 6" descr="Delta-spotted Spiket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752600"/>
            <a:ext cx="5334000" cy="3733800"/>
          </a:xfrm>
          <a:prstGeom prst="rect">
            <a:avLst/>
          </a:prstGeom>
          <a:noFill/>
          <a:ln w="25400">
            <a:solidFill>
              <a:srgbClr val="FFF05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4"/>
          <p:cNvSpPr>
            <a:spLocks noChangeArrowheads="1" noChangeShapeType="1" noTextEdit="1"/>
          </p:cNvSpPr>
          <p:nvPr/>
        </p:nvSpPr>
        <p:spPr bwMode="auto">
          <a:xfrm>
            <a:off x="381000" y="765175"/>
            <a:ext cx="8305800" cy="1216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(</a:t>
            </a:r>
            <a:r>
              <a:rPr lang="en-CA" sz="3600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Clubtails</a:t>
            </a:r>
            <a:r>
              <a:rPr lang="en-CA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): </a:t>
            </a:r>
            <a:r>
              <a:rPr lang="en-CA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20 </a:t>
            </a:r>
            <a:r>
              <a:rPr lang="en-CA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species in NB, only 2 </a:t>
            </a:r>
            <a:r>
              <a:rPr lang="en-CA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in </a:t>
            </a:r>
            <a:r>
              <a:rPr lang="en-CA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park,</a:t>
            </a:r>
          </a:p>
          <a:p>
            <a:pPr algn="ctr"/>
            <a:r>
              <a:rPr lang="en-CA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en-CA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Why</a:t>
            </a:r>
            <a:r>
              <a:rPr lang="en-CA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?</a:t>
            </a:r>
          </a:p>
        </p:txBody>
      </p:sp>
      <p:pic>
        <p:nvPicPr>
          <p:cNvPr id="63491" name="Picture 7" descr="Riffle Snaketail Bouct Rv St-Paul 2b 2010 7 5 AE 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981200"/>
            <a:ext cx="6629400" cy="4673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Beaverpond Clubtail"/>
          <p:cNvPicPr>
            <a:picLocks noChangeAspect="1" noChangeArrowheads="1"/>
          </p:cNvPicPr>
          <p:nvPr/>
        </p:nvPicPr>
        <p:blipFill>
          <a:blip r:embed="rId2">
            <a:lum bright="6000" contrast="24000"/>
          </a:blip>
          <a:srcRect/>
          <a:stretch>
            <a:fillRect/>
          </a:stretch>
        </p:blipFill>
        <p:spPr bwMode="auto">
          <a:xfrm>
            <a:off x="304800" y="381000"/>
            <a:ext cx="8610600" cy="6027738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Riffle Snaketail Bouct Rv St-Paul 2b 2010 7 5 AE 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229600" cy="580072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43000" y="63246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Riffle </a:t>
            </a:r>
            <a:r>
              <a:rPr lang="en-CA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Snaketail</a:t>
            </a:r>
            <a:endParaRPr lang="en-CA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4"/>
          <p:cNvSpPr>
            <a:spLocks noChangeArrowheads="1" noChangeShapeType="1" noTextEdit="1"/>
          </p:cNvSpPr>
          <p:nvPr/>
        </p:nvSpPr>
        <p:spPr bwMode="auto">
          <a:xfrm>
            <a:off x="1371600" y="1504950"/>
            <a:ext cx="629602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Emeralds</a:t>
            </a:r>
          </a:p>
        </p:txBody>
      </p:sp>
      <p:pic>
        <p:nvPicPr>
          <p:cNvPr id="66563" name="Picture 5" descr="Beaverpond Baskettail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152400" y="3170238"/>
            <a:ext cx="4343400" cy="3040062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66564" name="Picture 6" descr="Lake Emera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170238"/>
            <a:ext cx="4343400" cy="304165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Lake Emera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41325"/>
            <a:ext cx="8534400" cy="597535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ational Parks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88913"/>
            <a:ext cx="6697662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ki-tailed Emera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8938"/>
            <a:ext cx="8686800" cy="6080125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Clamp-tipped Emerald Wayerton male 2007 8 1 1 AE 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295775" cy="624840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69635" name="Picture 6" descr="Brush-tipped Emerald Shinnickburn Rd 2007 8 7 2 AE medium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4572000" y="152400"/>
            <a:ext cx="44386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448175" y="6046788"/>
            <a:ext cx="394024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Clamp-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tipped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Emerald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left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 and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Brush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tipped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Emerald</a:t>
            </a:r>
            <a:endParaRPr lang="en-CA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Incurvate Emerald NSB flight 2006 9 17 1 best close crop 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86800" cy="5075238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762000" y="62484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Incurvate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Emerald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 flight</a:t>
            </a:r>
            <a:endParaRPr lang="en-CA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4"/>
          <p:cNvSpPr>
            <a:spLocks noChangeArrowheads="1" noChangeShapeType="1" noTextEdit="1"/>
          </p:cNvSpPr>
          <p:nvPr/>
        </p:nvSpPr>
        <p:spPr bwMode="auto">
          <a:xfrm>
            <a:off x="1187450" y="836613"/>
            <a:ext cx="74168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Skimmers</a:t>
            </a:r>
          </a:p>
        </p:txBody>
      </p:sp>
      <p:pic>
        <p:nvPicPr>
          <p:cNvPr id="71683" name="Picture 6" descr="Four-spotted Skimm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773238"/>
            <a:ext cx="6480175" cy="4537075"/>
          </a:xfrm>
          <a:prstGeom prst="rect">
            <a:avLst/>
          </a:prstGeom>
          <a:noFill/>
          <a:ln w="25400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our-spotted Skimm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419600" cy="3094038"/>
          </a:xfrm>
          <a:prstGeom prst="rect">
            <a:avLst/>
          </a:prstGeom>
          <a:noFill/>
          <a:ln w="2540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72707" name="Picture 5" descr="Four-spotted Skimmer, sideway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81400"/>
            <a:ext cx="4267200" cy="2986088"/>
          </a:xfrm>
          <a:prstGeom prst="rect">
            <a:avLst/>
          </a:prstGeom>
          <a:noFill/>
          <a:ln w="2540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Chalk- fronted Corporal Cranberry Lk 1b AE 2008 7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7010400" cy="587851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Chalk</a:t>
            </a:r>
            <a:r>
              <a:rPr lang="fr-CA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</a:t>
            </a:r>
            <a:r>
              <a:rPr lang="fr-CA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fronted</a:t>
            </a:r>
            <a:r>
              <a:rPr lang="fr-CA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Corporal</a:t>
            </a:r>
            <a:endParaRPr lang="en-CA" sz="24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mmon Whitetail female ovipositing Pelerin 2b 5X7 2010 7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205538"/>
          </a:xfrm>
          <a:prstGeom prst="rect">
            <a:avLst/>
          </a:prstGeom>
          <a:noFill/>
          <a:ln w="25400">
            <a:solidFill>
              <a:srgbClr val="CCFF66"/>
            </a:solidFill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219200" y="6434138"/>
            <a:ext cx="723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Common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Whitetail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female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laying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eggs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</a:t>
            </a:r>
            <a:endParaRPr lang="en-CA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ommon Whitetail female ovipositing Pelerin 1a 2010 7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2400"/>
            <a:ext cx="5084763" cy="6553200"/>
          </a:xfrm>
          <a:prstGeom prst="rect">
            <a:avLst/>
          </a:prstGeom>
          <a:noFill/>
          <a:ln w="25400">
            <a:solidFill>
              <a:srgbClr val="CCFF66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Common Whitetail male mate guarding Pelerin 1a 2010 7 12 close 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10600" cy="597852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91680" y="6283325"/>
            <a:ext cx="604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male </a:t>
            </a:r>
            <a:r>
              <a:rPr lang="fr-CA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« mate-</a:t>
            </a:r>
            <a:r>
              <a:rPr lang="fr-CA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guarding</a:t>
            </a:r>
            <a:r>
              <a:rPr lang="fr-CA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 » </a:t>
            </a:r>
            <a:r>
              <a:rPr lang="fr-CA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fr-CA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female</a:t>
            </a:r>
            <a:r>
              <a:rPr lang="fr-CA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  <a:endParaRPr lang="en-US" sz="20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ommon Whitetail M+F laying and guarding Pelerin 1a 2010 7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3350"/>
            <a:ext cx="7696200" cy="65468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hadow Darner Pelerin top view 2006 9 19 1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" y="152400"/>
            <a:ext cx="7346950" cy="5918200"/>
          </a:xfrm>
          <a:prstGeom prst="rect">
            <a:avLst/>
          </a:prstGeom>
          <a:noFill/>
          <a:ln w="25400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990600" y="6172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Shadow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Darner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a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dragonfly</a:t>
            </a:r>
            <a:endParaRPr lang="en-CA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rimson-ringed Whiteface Kellys Bog lilypad KNP 1a 2011 7 6 LR 5x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6670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 descr="Crimson-ringed Whiteface Kellys Bog lilypad KNP 1a 2011 7 6 HR 5x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92150"/>
            <a:ext cx="7696200" cy="5497513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71600" y="567055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800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 Crimson-</a:t>
            </a:r>
            <a:r>
              <a:rPr lang="fr-CA" sz="2800" dirty="0" err="1" smtClean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ringed</a:t>
            </a:r>
            <a:r>
              <a:rPr lang="fr-CA" sz="2800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Whiteface</a:t>
            </a:r>
            <a:endParaRPr lang="en-CA" sz="2800" dirty="0">
              <a:solidFill>
                <a:srgbClr val="F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White-faced Meadowhawk 1a home 2011 8 14 HR close crop.jpg"/>
          <p:cNvPicPr>
            <a:picLocks noChangeAspect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273175" y="906463"/>
            <a:ext cx="6597650" cy="5045075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90600" y="6278563"/>
            <a:ext cx="7315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800" dirty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White-</a:t>
            </a: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faced</a:t>
            </a:r>
            <a:r>
              <a:rPr lang="fr-CA" sz="2800" dirty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Meadowhawk</a:t>
            </a:r>
            <a:endParaRPr lang="en-CA" sz="2800" dirty="0">
              <a:solidFill>
                <a:srgbClr val="F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Band-winged Meadowhawk Pelerin 2006 9 2 AE 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8686800" cy="49085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990600" y="6310313"/>
            <a:ext cx="7315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800" dirty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Band-</a:t>
            </a: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winged</a:t>
            </a:r>
            <a:r>
              <a:rPr lang="fr-CA" sz="2800" dirty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Meadowhawk</a:t>
            </a:r>
            <a:endParaRPr lang="en-CA" sz="2800" dirty="0">
              <a:solidFill>
                <a:srgbClr val="F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Autumn Meadowhawk 1a home 2011 8 23 HR close crop.jpg"/>
          <p:cNvPicPr>
            <a:picLocks noChangeAspect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52400" y="533400"/>
            <a:ext cx="8763000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90600" y="6278563"/>
            <a:ext cx="7315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Autumn</a:t>
            </a:r>
            <a:r>
              <a:rPr lang="fr-CA" sz="2800" dirty="0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800" dirty="0" err="1">
                <a:solidFill>
                  <a:srgbClr val="F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Meadowhawk</a:t>
            </a:r>
            <a:endParaRPr lang="en-CA" sz="2800" dirty="0">
              <a:solidFill>
                <a:srgbClr val="F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nder Glider Gr Man 2006 8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7560840" cy="540060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90600" y="6165304"/>
            <a:ext cx="7315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Wandering</a:t>
            </a:r>
            <a:r>
              <a:rPr lang="fr-C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Glider</a:t>
            </a:r>
            <a:endParaRPr lang="en-CA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4"/>
          <p:cNvSpPr>
            <a:spLocks noChangeArrowheads="1" noChangeShapeType="1" noTextEdit="1"/>
          </p:cNvSpPr>
          <p:nvPr/>
        </p:nvSpPr>
        <p:spPr bwMode="auto">
          <a:xfrm>
            <a:off x="762000" y="1268413"/>
            <a:ext cx="7391400" cy="4294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CA" sz="48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End...</a:t>
            </a:r>
          </a:p>
          <a:p>
            <a:r>
              <a:rPr lang="en-CA" sz="48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Questions?</a:t>
            </a:r>
          </a:p>
        </p:txBody>
      </p:sp>
    </p:spTree>
  </p:cSld>
  <p:clrMapOvr>
    <a:masterClrMapping/>
  </p:clrMapOvr>
  <p:transition spd="slow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Ebony Jewelwing Bouctouche Rv St-Paul 1a 2010 7 5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1187450" y="742950"/>
            <a:ext cx="6754813" cy="50292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85800" y="61722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Ebony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Jewelwing</a:t>
            </a:r>
            <a:r>
              <a:rPr lang="fr-CA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A </a:t>
            </a:r>
            <a:r>
              <a:rPr lang="fr-CA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damselfly</a:t>
            </a:r>
            <a:endParaRPr lang="en-CA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43000" y="2286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few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technical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details</a:t>
            </a:r>
            <a:r>
              <a:rPr lang="fr-CA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1987" name="Picture 6" descr="Ode adult illustrations"/>
          <p:cNvPicPr>
            <a:picLocks noChangeAspect="1" noChangeArrowheads="1"/>
          </p:cNvPicPr>
          <p:nvPr/>
        </p:nvPicPr>
        <p:blipFill>
          <a:blip r:embed="rId2">
            <a:lum contrast="36000"/>
          </a:blip>
          <a:srcRect/>
          <a:stretch>
            <a:fillRect/>
          </a:stretch>
        </p:blipFill>
        <p:spPr bwMode="auto">
          <a:xfrm>
            <a:off x="152400" y="914400"/>
            <a:ext cx="3706813" cy="5567363"/>
          </a:xfrm>
          <a:prstGeom prst="rect">
            <a:avLst/>
          </a:prstGeom>
          <a:noFill/>
          <a:ln w="25400">
            <a:solidFill>
              <a:srgbClr val="FFA31B"/>
            </a:solidFill>
            <a:miter lim="800000"/>
            <a:headEnd/>
            <a:tailEnd/>
          </a:ln>
        </p:spPr>
      </p:pic>
      <p:pic>
        <p:nvPicPr>
          <p:cNvPr id="41988" name="Picture 7" descr="Ode larvae illustrations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4038600" y="914400"/>
            <a:ext cx="4953000" cy="4060825"/>
          </a:xfrm>
          <a:prstGeom prst="rect">
            <a:avLst/>
          </a:prstGeom>
          <a:noFill/>
          <a:ln w="25400">
            <a:solidFill>
              <a:srgbClr val="FFA31B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ganeura_foss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8220405" cy="61653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5800" y="6157913"/>
            <a:ext cx="7847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CA" sz="32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Meganeura</a:t>
            </a:r>
            <a:r>
              <a:rPr lang="en-C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CA" sz="32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monyi</a:t>
            </a:r>
            <a:r>
              <a:rPr lang="en-C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300 MYA</a:t>
            </a:r>
            <a:endParaRPr lang="en-CA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8600" y="908050"/>
            <a:ext cx="43434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Q.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Why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are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they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important?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Predatory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insects</a:t>
            </a:r>
            <a:endParaRPr lang="fr-CA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Near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top of the Food Chain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Their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eyes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are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among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most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complex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 the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insect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world,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their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flight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among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most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powerful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Because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of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their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aquatic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lifestyle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very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sensitive to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disturbance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Despite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the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ecological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role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we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still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know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very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little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about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them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Potentially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excellent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indicators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of the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health</a:t>
            </a:r>
            <a:r>
              <a:rPr lang="fr-CA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of the </a:t>
            </a:r>
            <a:r>
              <a:rPr lang="fr-CA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environment</a:t>
            </a:r>
            <a:endParaRPr lang="fr-CA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Several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species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in Canada are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already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risk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or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possibly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even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fr-CA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endangered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!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101" name="Picture 5" descr="Black-tipped Dar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81000"/>
            <a:ext cx="4246563" cy="6172200"/>
          </a:xfrm>
          <a:prstGeom prst="rect">
            <a:avLst/>
          </a:prstGeom>
          <a:noFill/>
          <a:ln w="25400">
            <a:solidFill>
              <a:srgbClr val="33CCCC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theme/theme1.xml><?xml version="1.0" encoding="utf-8"?>
<a:theme xmlns:a="http://schemas.openxmlformats.org/drawingml/2006/main" name="PowerPoint_EN">
  <a:themeElements>
    <a:clrScheme name="Park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PowerPoint_EN</Template>
  <TotalTime>190</TotalTime>
  <Words>303</Words>
  <Application>Microsoft Office PowerPoint</Application>
  <PresentationFormat>On-screen Show (4:3)</PresentationFormat>
  <Paragraphs>59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PowerPoint_EN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Parks Canada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denis doucet</dc:creator>
  <cp:lastModifiedBy>denis doucet</cp:lastModifiedBy>
  <cp:revision>27</cp:revision>
  <dcterms:created xsi:type="dcterms:W3CDTF">2011-09-26T14:11:55Z</dcterms:created>
  <dcterms:modified xsi:type="dcterms:W3CDTF">2011-10-12T15:54:24Z</dcterms:modified>
</cp:coreProperties>
</file>